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58"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1" d="100"/>
          <a:sy n="81" d="100"/>
        </p:scale>
        <p:origin x="55" y="17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33800A1-9AEF-4E58-9C76-5597C79BE465}" type="datetimeFigureOut">
              <a:rPr lang="en-US" smtClean="0"/>
              <a:t>2/22/2021</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B9C4E93A-E899-4B36-A3E0-2B66C35B67B4}" type="slidenum">
              <a:rPr lang="en-US" smtClean="0"/>
              <a:t>‹#›</a:t>
            </a:fld>
            <a:endParaRPr lang="en-US"/>
          </a:p>
        </p:txBody>
      </p:sp>
    </p:spTree>
    <p:extLst>
      <p:ext uri="{BB962C8B-B14F-4D97-AF65-F5344CB8AC3E}">
        <p14:creationId xmlns:p14="http://schemas.microsoft.com/office/powerpoint/2010/main" val="945076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3800A1-9AEF-4E58-9C76-5597C79BE465}" type="datetimeFigureOut">
              <a:rPr lang="en-US" smtClean="0"/>
              <a:t>2/22/2021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C4E93A-E899-4B36-A3E0-2B66C35B67B4}" type="slidenum">
              <a:rPr lang="en-US" smtClean="0"/>
              <a:t>‹#›</a:t>
            </a:fld>
            <a:endParaRPr lang="en-US"/>
          </a:p>
        </p:txBody>
      </p:sp>
    </p:spTree>
    <p:extLst>
      <p:ext uri="{BB962C8B-B14F-4D97-AF65-F5344CB8AC3E}">
        <p14:creationId xmlns:p14="http://schemas.microsoft.com/office/powerpoint/2010/main" val="3402559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3800A1-9AEF-4E58-9C76-5597C79BE465}" type="datetimeFigureOut">
              <a:rPr lang="en-US" smtClean="0"/>
              <a:t>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C4E93A-E899-4B36-A3E0-2B66C35B67B4}" type="slidenum">
              <a:rPr lang="en-US" smtClean="0"/>
              <a:t>‹#›</a:t>
            </a:fld>
            <a:endParaRPr lang="en-US"/>
          </a:p>
        </p:txBody>
      </p:sp>
    </p:spTree>
    <p:extLst>
      <p:ext uri="{BB962C8B-B14F-4D97-AF65-F5344CB8AC3E}">
        <p14:creationId xmlns:p14="http://schemas.microsoft.com/office/powerpoint/2010/main" val="41253981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3800A1-9AEF-4E58-9C76-5597C79BE465}" type="datetimeFigureOut">
              <a:rPr lang="en-US" smtClean="0"/>
              <a:t>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C4E93A-E899-4B36-A3E0-2B66C35B67B4}" type="slidenum">
              <a:rPr lang="en-US" smtClean="0"/>
              <a:t>‹#›</a:t>
            </a:fld>
            <a:endParaRPr lang="en-US"/>
          </a:p>
        </p:txBody>
      </p:sp>
    </p:spTree>
    <p:extLst>
      <p:ext uri="{BB962C8B-B14F-4D97-AF65-F5344CB8AC3E}">
        <p14:creationId xmlns:p14="http://schemas.microsoft.com/office/powerpoint/2010/main" val="2696108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3800A1-9AEF-4E58-9C76-5597C79BE465}" type="datetimeFigureOut">
              <a:rPr lang="en-US" smtClean="0"/>
              <a:t>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C4E93A-E899-4B36-A3E0-2B66C35B67B4}" type="slidenum">
              <a:rPr lang="en-US" smtClean="0"/>
              <a:t>‹#›</a:t>
            </a:fld>
            <a:endParaRPr lang="en-US"/>
          </a:p>
        </p:txBody>
      </p:sp>
    </p:spTree>
    <p:extLst>
      <p:ext uri="{BB962C8B-B14F-4D97-AF65-F5344CB8AC3E}">
        <p14:creationId xmlns:p14="http://schemas.microsoft.com/office/powerpoint/2010/main" val="2835002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3800A1-9AEF-4E58-9C76-5597C79BE465}" type="datetimeFigureOut">
              <a:rPr lang="en-US" smtClean="0"/>
              <a:t>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C4E93A-E899-4B36-A3E0-2B66C35B67B4}" type="slidenum">
              <a:rPr lang="en-US" smtClean="0"/>
              <a:t>‹#›</a:t>
            </a:fld>
            <a:endParaRPr lang="en-US"/>
          </a:p>
        </p:txBody>
      </p:sp>
    </p:spTree>
    <p:extLst>
      <p:ext uri="{BB962C8B-B14F-4D97-AF65-F5344CB8AC3E}">
        <p14:creationId xmlns:p14="http://schemas.microsoft.com/office/powerpoint/2010/main" val="3495768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3800A1-9AEF-4E58-9C76-5597C79BE465}" type="datetimeFigureOut">
              <a:rPr lang="en-US" smtClean="0"/>
              <a:t>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C4E93A-E899-4B36-A3E0-2B66C35B67B4}" type="slidenum">
              <a:rPr lang="en-US" smtClean="0"/>
              <a:t>‹#›</a:t>
            </a:fld>
            <a:endParaRPr lang="en-US"/>
          </a:p>
        </p:txBody>
      </p:sp>
    </p:spTree>
    <p:extLst>
      <p:ext uri="{BB962C8B-B14F-4D97-AF65-F5344CB8AC3E}">
        <p14:creationId xmlns:p14="http://schemas.microsoft.com/office/powerpoint/2010/main" val="41210713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800A1-9AEF-4E58-9C76-5597C79BE465}" type="datetimeFigureOut">
              <a:rPr lang="en-US" smtClean="0"/>
              <a:t>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C4E93A-E899-4B36-A3E0-2B66C35B67B4}" type="slidenum">
              <a:rPr lang="en-US" smtClean="0"/>
              <a:t>‹#›</a:t>
            </a:fld>
            <a:endParaRPr lang="en-US"/>
          </a:p>
        </p:txBody>
      </p:sp>
    </p:spTree>
    <p:extLst>
      <p:ext uri="{BB962C8B-B14F-4D97-AF65-F5344CB8AC3E}">
        <p14:creationId xmlns:p14="http://schemas.microsoft.com/office/powerpoint/2010/main" val="1614804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800A1-9AEF-4E58-9C76-5597C79BE465}" type="datetimeFigureOut">
              <a:rPr lang="en-US" smtClean="0"/>
              <a:t>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C4E93A-E899-4B36-A3E0-2B66C35B67B4}" type="slidenum">
              <a:rPr lang="en-US" smtClean="0"/>
              <a:t>‹#›</a:t>
            </a:fld>
            <a:endParaRPr lang="en-US"/>
          </a:p>
        </p:txBody>
      </p:sp>
    </p:spTree>
    <p:extLst>
      <p:ext uri="{BB962C8B-B14F-4D97-AF65-F5344CB8AC3E}">
        <p14:creationId xmlns:p14="http://schemas.microsoft.com/office/powerpoint/2010/main" val="1769978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800A1-9AEF-4E58-9C76-5597C79BE465}" type="datetimeFigureOut">
              <a:rPr lang="en-US" smtClean="0"/>
              <a:t>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B9C4E93A-E899-4B36-A3E0-2B66C35B67B4}" type="slidenum">
              <a:rPr lang="en-US" smtClean="0"/>
              <a:t>‹#›</a:t>
            </a:fld>
            <a:endParaRPr lang="en-US"/>
          </a:p>
        </p:txBody>
      </p:sp>
    </p:spTree>
    <p:extLst>
      <p:ext uri="{BB962C8B-B14F-4D97-AF65-F5344CB8AC3E}">
        <p14:creationId xmlns:p14="http://schemas.microsoft.com/office/powerpoint/2010/main" val="3370152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3800A1-9AEF-4E58-9C76-5597C79BE465}" type="datetimeFigureOut">
              <a:rPr lang="en-US" smtClean="0"/>
              <a:t>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C4E93A-E899-4B36-A3E0-2B66C35B67B4}" type="slidenum">
              <a:rPr lang="en-US" smtClean="0"/>
              <a:t>‹#›</a:t>
            </a:fld>
            <a:endParaRPr lang="en-US"/>
          </a:p>
        </p:txBody>
      </p:sp>
    </p:spTree>
    <p:extLst>
      <p:ext uri="{BB962C8B-B14F-4D97-AF65-F5344CB8AC3E}">
        <p14:creationId xmlns:p14="http://schemas.microsoft.com/office/powerpoint/2010/main" val="3104189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800A1-9AEF-4E58-9C76-5597C79BE465}" type="datetimeFigureOut">
              <a:rPr lang="en-US" smtClean="0"/>
              <a:t>2/22/2021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C4E93A-E899-4B36-A3E0-2B66C35B67B4}" type="slidenum">
              <a:rPr lang="en-US" smtClean="0"/>
              <a:t>‹#›</a:t>
            </a:fld>
            <a:endParaRPr lang="en-US"/>
          </a:p>
        </p:txBody>
      </p:sp>
    </p:spTree>
    <p:extLst>
      <p:ext uri="{BB962C8B-B14F-4D97-AF65-F5344CB8AC3E}">
        <p14:creationId xmlns:p14="http://schemas.microsoft.com/office/powerpoint/2010/main" val="2766496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800A1-9AEF-4E58-9C76-5597C79BE465}" type="datetimeFigureOut">
              <a:rPr lang="en-US" smtClean="0"/>
              <a:t>2/22/2021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C4E93A-E899-4B36-A3E0-2B66C35B67B4}" type="slidenum">
              <a:rPr lang="en-US" smtClean="0"/>
              <a:t>‹#›</a:t>
            </a:fld>
            <a:endParaRPr lang="en-US"/>
          </a:p>
        </p:txBody>
      </p:sp>
    </p:spTree>
    <p:extLst>
      <p:ext uri="{BB962C8B-B14F-4D97-AF65-F5344CB8AC3E}">
        <p14:creationId xmlns:p14="http://schemas.microsoft.com/office/powerpoint/2010/main" val="3830264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800A1-9AEF-4E58-9C76-5597C79BE465}" type="datetimeFigureOut">
              <a:rPr lang="en-US" smtClean="0"/>
              <a:t>2/22/2021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C4E93A-E899-4B36-A3E0-2B66C35B67B4}" type="slidenum">
              <a:rPr lang="en-US" smtClean="0"/>
              <a:t>‹#›</a:t>
            </a:fld>
            <a:endParaRPr lang="en-US"/>
          </a:p>
        </p:txBody>
      </p:sp>
    </p:spTree>
    <p:extLst>
      <p:ext uri="{BB962C8B-B14F-4D97-AF65-F5344CB8AC3E}">
        <p14:creationId xmlns:p14="http://schemas.microsoft.com/office/powerpoint/2010/main" val="533106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800A1-9AEF-4E58-9C76-5597C79BE465}" type="datetimeFigureOut">
              <a:rPr lang="en-US" smtClean="0"/>
              <a:t>2/22/2021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C4E93A-E899-4B36-A3E0-2B66C35B67B4}" type="slidenum">
              <a:rPr lang="en-US" smtClean="0"/>
              <a:t>‹#›</a:t>
            </a:fld>
            <a:endParaRPr lang="en-US"/>
          </a:p>
        </p:txBody>
      </p:sp>
    </p:spTree>
    <p:extLst>
      <p:ext uri="{BB962C8B-B14F-4D97-AF65-F5344CB8AC3E}">
        <p14:creationId xmlns:p14="http://schemas.microsoft.com/office/powerpoint/2010/main" val="3391330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3800A1-9AEF-4E58-9C76-5597C79BE465}" type="datetimeFigureOut">
              <a:rPr lang="en-US" smtClean="0"/>
              <a:t>2/22/2021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C4E93A-E899-4B36-A3E0-2B66C35B67B4}" type="slidenum">
              <a:rPr lang="en-US" smtClean="0"/>
              <a:t>‹#›</a:t>
            </a:fld>
            <a:endParaRPr lang="en-US"/>
          </a:p>
        </p:txBody>
      </p:sp>
    </p:spTree>
    <p:extLst>
      <p:ext uri="{BB962C8B-B14F-4D97-AF65-F5344CB8AC3E}">
        <p14:creationId xmlns:p14="http://schemas.microsoft.com/office/powerpoint/2010/main" val="3551731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3800A1-9AEF-4E58-9C76-5597C79BE465}" type="datetimeFigureOut">
              <a:rPr lang="en-US" smtClean="0"/>
              <a:t>2/22/2021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C4E93A-E899-4B36-A3E0-2B66C35B67B4}" type="slidenum">
              <a:rPr lang="en-US" smtClean="0"/>
              <a:t>‹#›</a:t>
            </a:fld>
            <a:endParaRPr lang="en-US"/>
          </a:p>
        </p:txBody>
      </p:sp>
    </p:spTree>
    <p:extLst>
      <p:ext uri="{BB962C8B-B14F-4D97-AF65-F5344CB8AC3E}">
        <p14:creationId xmlns:p14="http://schemas.microsoft.com/office/powerpoint/2010/main" val="3438142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33800A1-9AEF-4E58-9C76-5597C79BE465}" type="datetimeFigureOut">
              <a:rPr lang="en-US" smtClean="0"/>
              <a:t>2/22/2021</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9C4E93A-E899-4B36-A3E0-2B66C35B67B4}" type="slidenum">
              <a:rPr lang="en-US" smtClean="0"/>
              <a:t>‹#›</a:t>
            </a:fld>
            <a:endParaRPr lang="en-US"/>
          </a:p>
        </p:txBody>
      </p:sp>
    </p:spTree>
    <p:extLst>
      <p:ext uri="{BB962C8B-B14F-4D97-AF65-F5344CB8AC3E}">
        <p14:creationId xmlns:p14="http://schemas.microsoft.com/office/powerpoint/2010/main" val="11322823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94B87-58BE-4323-BFF7-D284C274B8E0}"/>
              </a:ext>
            </a:extLst>
          </p:cNvPr>
          <p:cNvSpPr>
            <a:spLocks noGrp="1"/>
          </p:cNvSpPr>
          <p:nvPr>
            <p:ph type="ctrTitle"/>
          </p:nvPr>
        </p:nvSpPr>
        <p:spPr>
          <a:xfrm>
            <a:off x="1524000" y="-916665"/>
            <a:ext cx="9144000" cy="2387600"/>
          </a:xfrm>
        </p:spPr>
        <p:txBody>
          <a:bodyPr/>
          <a:lstStyle/>
          <a:p>
            <a:r>
              <a:rPr lang="en-US" dirty="0"/>
              <a:t>Milk</a:t>
            </a:r>
          </a:p>
        </p:txBody>
      </p:sp>
      <p:sp>
        <p:nvSpPr>
          <p:cNvPr id="3" name="Subtitle 2">
            <a:extLst>
              <a:ext uri="{FF2B5EF4-FFF2-40B4-BE49-F238E27FC236}">
                <a16:creationId xmlns:a16="http://schemas.microsoft.com/office/drawing/2014/main" id="{6F2B865F-0194-46D3-9D9E-250583FB0CC8}"/>
              </a:ext>
            </a:extLst>
          </p:cNvPr>
          <p:cNvSpPr>
            <a:spLocks noGrp="1"/>
          </p:cNvSpPr>
          <p:nvPr>
            <p:ph type="subTitle" idx="1"/>
          </p:nvPr>
        </p:nvSpPr>
        <p:spPr>
          <a:xfrm>
            <a:off x="1524000" y="5202238"/>
            <a:ext cx="9144000" cy="1655762"/>
          </a:xfrm>
        </p:spPr>
        <p:txBody>
          <a:bodyPr/>
          <a:lstStyle/>
          <a:p>
            <a:r>
              <a:rPr lang="en-US" dirty="0"/>
              <a:t>Rick Warren</a:t>
            </a:r>
          </a:p>
        </p:txBody>
      </p:sp>
      <p:pic>
        <p:nvPicPr>
          <p:cNvPr id="2050" name="Picture 2" descr="Image result for harvey milk movie shot">
            <a:extLst>
              <a:ext uri="{FF2B5EF4-FFF2-40B4-BE49-F238E27FC236}">
                <a16:creationId xmlns:a16="http://schemas.microsoft.com/office/drawing/2014/main" id="{8AD161C7-B84D-4EF6-B03A-E242658F66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2177" y="1470935"/>
            <a:ext cx="6365823" cy="3342057"/>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B4BFE827-1D24-4235-B4FF-589DC98BFC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17836" y="5725319"/>
            <a:ext cx="609600" cy="609600"/>
          </a:xfrm>
          <a:prstGeom prst="rect">
            <a:avLst/>
          </a:prstGeom>
        </p:spPr>
      </p:pic>
    </p:spTree>
    <p:extLst>
      <p:ext uri="{BB962C8B-B14F-4D97-AF65-F5344CB8AC3E}">
        <p14:creationId xmlns:p14="http://schemas.microsoft.com/office/powerpoint/2010/main" val="427638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A6C57-C9DA-4500-A7A9-2AF3CAD988D2}"/>
              </a:ext>
            </a:extLst>
          </p:cNvPr>
          <p:cNvSpPr>
            <a:spLocks noGrp="1"/>
          </p:cNvSpPr>
          <p:nvPr>
            <p:ph type="title"/>
          </p:nvPr>
        </p:nvSpPr>
        <p:spPr/>
        <p:txBody>
          <a:bodyPr/>
          <a:lstStyle/>
          <a:p>
            <a:r>
              <a:rPr lang="en-US" dirty="0"/>
              <a:t>Dolly/ Tracking Shot	</a:t>
            </a:r>
          </a:p>
        </p:txBody>
      </p:sp>
      <p:pic>
        <p:nvPicPr>
          <p:cNvPr id="5" name="Picture Placeholder 4">
            <a:extLst>
              <a:ext uri="{FF2B5EF4-FFF2-40B4-BE49-F238E27FC236}">
                <a16:creationId xmlns:a16="http://schemas.microsoft.com/office/drawing/2014/main" id="{E3C5C0A2-F795-45F2-9B9E-41B7AF2A7494}"/>
              </a:ext>
            </a:extLst>
          </p:cNvPr>
          <p:cNvPicPr>
            <a:picLocks noGrp="1" noChangeAspect="1"/>
          </p:cNvPicPr>
          <p:nvPr>
            <p:ph type="pic" idx="1"/>
          </p:nvPr>
        </p:nvPicPr>
        <p:blipFill>
          <a:blip r:embed="rId2"/>
          <a:srcRect l="20531" r="20531"/>
          <a:stretch>
            <a:fillRect/>
          </a:stretch>
        </p:blipFill>
        <p:spPr>
          <a:prstGeom prst="rect">
            <a:avLst/>
          </a:prstGeom>
        </p:spPr>
      </p:pic>
      <p:sp>
        <p:nvSpPr>
          <p:cNvPr id="4" name="Text Placeholder 3">
            <a:extLst>
              <a:ext uri="{FF2B5EF4-FFF2-40B4-BE49-F238E27FC236}">
                <a16:creationId xmlns:a16="http://schemas.microsoft.com/office/drawing/2014/main" id="{E0BBDCCA-B518-4FD4-A151-B07376FC83EC}"/>
              </a:ext>
            </a:extLst>
          </p:cNvPr>
          <p:cNvSpPr>
            <a:spLocks noGrp="1"/>
          </p:cNvSpPr>
          <p:nvPr>
            <p:ph type="body" sz="half" idx="2"/>
          </p:nvPr>
        </p:nvSpPr>
        <p:spPr/>
        <p:txBody>
          <a:bodyPr/>
          <a:lstStyle/>
          <a:p>
            <a:r>
              <a:rPr lang="en-US" dirty="0"/>
              <a:t>To oppose the anti-homosexual teachers' movement, Harvey is front and center during the parade to support those who are gay. Note the American flag is present behind hi, and not the Pride Flag. This demonstrates he stands for more than just the Pride Community, but the nation in its entirety. </a:t>
            </a:r>
          </a:p>
        </p:txBody>
      </p:sp>
    </p:spTree>
    <p:extLst>
      <p:ext uri="{BB962C8B-B14F-4D97-AF65-F5344CB8AC3E}">
        <p14:creationId xmlns:p14="http://schemas.microsoft.com/office/powerpoint/2010/main" val="3815229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0787B-D19B-42B1-A2F2-376853FC09E4}"/>
              </a:ext>
            </a:extLst>
          </p:cNvPr>
          <p:cNvSpPr>
            <a:spLocks noGrp="1"/>
          </p:cNvSpPr>
          <p:nvPr>
            <p:ph type="title"/>
          </p:nvPr>
        </p:nvSpPr>
        <p:spPr/>
        <p:txBody>
          <a:bodyPr/>
          <a:lstStyle/>
          <a:p>
            <a:r>
              <a:rPr lang="en-US" dirty="0"/>
              <a:t>Point-of-View</a:t>
            </a:r>
          </a:p>
        </p:txBody>
      </p:sp>
      <p:pic>
        <p:nvPicPr>
          <p:cNvPr id="5" name="Picture Placeholder 4">
            <a:extLst>
              <a:ext uri="{FF2B5EF4-FFF2-40B4-BE49-F238E27FC236}">
                <a16:creationId xmlns:a16="http://schemas.microsoft.com/office/drawing/2014/main" id="{AC6EE5EC-29D7-4F49-8017-21B701CC56BB}"/>
              </a:ext>
            </a:extLst>
          </p:cNvPr>
          <p:cNvPicPr>
            <a:picLocks noGrp="1" noChangeAspect="1"/>
          </p:cNvPicPr>
          <p:nvPr>
            <p:ph type="pic" idx="1"/>
          </p:nvPr>
        </p:nvPicPr>
        <p:blipFill>
          <a:blip r:embed="rId2"/>
          <a:srcRect l="25787" r="25787"/>
          <a:stretch>
            <a:fillRect/>
          </a:stretch>
        </p:blipFill>
        <p:spPr>
          <a:prstGeom prst="rect">
            <a:avLst/>
          </a:prstGeom>
        </p:spPr>
      </p:pic>
      <p:sp>
        <p:nvSpPr>
          <p:cNvPr id="4" name="Text Placeholder 3">
            <a:extLst>
              <a:ext uri="{FF2B5EF4-FFF2-40B4-BE49-F238E27FC236}">
                <a16:creationId xmlns:a16="http://schemas.microsoft.com/office/drawing/2014/main" id="{D3E92428-62BB-4495-9288-D08AA08B0C7B}"/>
              </a:ext>
            </a:extLst>
          </p:cNvPr>
          <p:cNvSpPr>
            <a:spLocks noGrp="1"/>
          </p:cNvSpPr>
          <p:nvPr>
            <p:ph type="body" sz="half" idx="2"/>
          </p:nvPr>
        </p:nvSpPr>
        <p:spPr/>
        <p:txBody>
          <a:bodyPr/>
          <a:lstStyle/>
          <a:p>
            <a:r>
              <a:rPr lang="en-US" dirty="0"/>
              <a:t>Harvey during one of arguably his most iconic addresses, is speaking with pure passion, waving his arms and surveying the crowd for a reaction. You can see demonstrators mimicking his hand gestures as he projects a conveying message for his supports.</a:t>
            </a:r>
          </a:p>
        </p:txBody>
      </p:sp>
    </p:spTree>
    <p:extLst>
      <p:ext uri="{BB962C8B-B14F-4D97-AF65-F5344CB8AC3E}">
        <p14:creationId xmlns:p14="http://schemas.microsoft.com/office/powerpoint/2010/main" val="3566004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942BA-E95F-4318-AFAB-9D991C5007B7}"/>
              </a:ext>
            </a:extLst>
          </p:cNvPr>
          <p:cNvSpPr>
            <a:spLocks noGrp="1"/>
          </p:cNvSpPr>
          <p:nvPr>
            <p:ph type="title"/>
          </p:nvPr>
        </p:nvSpPr>
        <p:spPr>
          <a:xfrm>
            <a:off x="3248010" y="523405"/>
            <a:ext cx="5426158" cy="1371600"/>
          </a:xfrm>
        </p:spPr>
        <p:txBody>
          <a:bodyPr>
            <a:normAutofit/>
          </a:bodyPr>
          <a:lstStyle/>
          <a:p>
            <a:r>
              <a:rPr lang="en-US" sz="6000" dirty="0"/>
              <a:t>Thank You!</a:t>
            </a:r>
          </a:p>
        </p:txBody>
      </p:sp>
    </p:spTree>
    <p:extLst>
      <p:ext uri="{BB962C8B-B14F-4D97-AF65-F5344CB8AC3E}">
        <p14:creationId xmlns:p14="http://schemas.microsoft.com/office/powerpoint/2010/main" val="2678673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68E60-5D02-483A-9CB3-91ABF64578F4}"/>
              </a:ext>
            </a:extLst>
          </p:cNvPr>
          <p:cNvSpPr>
            <a:spLocks noGrp="1"/>
          </p:cNvSpPr>
          <p:nvPr>
            <p:ph type="title"/>
          </p:nvPr>
        </p:nvSpPr>
        <p:spPr>
          <a:xfrm>
            <a:off x="839788" y="188912"/>
            <a:ext cx="3932237" cy="1600200"/>
          </a:xfrm>
        </p:spPr>
        <p:txBody>
          <a:bodyPr>
            <a:normAutofit/>
          </a:bodyPr>
          <a:lstStyle/>
          <a:p>
            <a:r>
              <a:rPr lang="en-US" sz="4800" dirty="0"/>
              <a:t>Works Cited</a:t>
            </a:r>
          </a:p>
        </p:txBody>
      </p:sp>
      <p:sp>
        <p:nvSpPr>
          <p:cNvPr id="4" name="Text Placeholder 3">
            <a:extLst>
              <a:ext uri="{FF2B5EF4-FFF2-40B4-BE49-F238E27FC236}">
                <a16:creationId xmlns:a16="http://schemas.microsoft.com/office/drawing/2014/main" id="{202BB49C-A4FC-4450-AD6A-CD809DB3E008}"/>
              </a:ext>
            </a:extLst>
          </p:cNvPr>
          <p:cNvSpPr>
            <a:spLocks noGrp="1"/>
          </p:cNvSpPr>
          <p:nvPr>
            <p:ph type="body" sz="half" idx="2"/>
          </p:nvPr>
        </p:nvSpPr>
        <p:spPr/>
        <p:txBody>
          <a:bodyPr>
            <a:normAutofit fontScale="25000" lnSpcReduction="20000"/>
          </a:bodyPr>
          <a:lstStyle/>
          <a:p>
            <a:r>
              <a:rPr lang="en-US" sz="7200" dirty="0">
                <a:effectLst/>
              </a:rPr>
              <a:t>“Milk.” </a:t>
            </a:r>
            <a:r>
              <a:rPr lang="en-US" sz="7200" i="1" dirty="0">
                <a:effectLst/>
              </a:rPr>
              <a:t>Milk - Internet Movie Firearms Database - Guns in Movies, TV and Video Games</a:t>
            </a:r>
            <a:r>
              <a:rPr lang="en-US" sz="7200" dirty="0">
                <a:effectLst/>
              </a:rPr>
              <a:t>, www.imfdb.org/wiki/Milk.</a:t>
            </a:r>
          </a:p>
          <a:p>
            <a:endParaRPr lang="en-US" sz="7200" dirty="0">
              <a:effectLst/>
            </a:endParaRPr>
          </a:p>
          <a:p>
            <a:r>
              <a:rPr lang="en-US" sz="7200" dirty="0">
                <a:effectLst/>
              </a:rPr>
              <a:t>Black, Dustin Lance. “Milk.” </a:t>
            </a:r>
            <a:r>
              <a:rPr lang="en-US" sz="7200" i="1" dirty="0">
                <a:effectLst/>
              </a:rPr>
              <a:t>Amazon</a:t>
            </a:r>
            <a:r>
              <a:rPr lang="en-US" sz="7200" dirty="0">
                <a:effectLst/>
              </a:rPr>
              <a:t>, Universal Studios, 2009, www.amazon.com/Milk-Sean-Penn/dp/B001QUF3SW.</a:t>
            </a:r>
          </a:p>
          <a:p>
            <a:endParaRPr lang="en-US" sz="7200" dirty="0"/>
          </a:p>
          <a:p>
            <a:r>
              <a:rPr lang="en-US" sz="7200" i="1" dirty="0">
                <a:effectLst/>
              </a:rPr>
              <a:t>Film Glossary</a:t>
            </a:r>
            <a:r>
              <a:rPr lang="en-US" sz="7200" dirty="0">
                <a:effectLst/>
              </a:rPr>
              <a:t>, www.owlnet.rice.edu/~engl377/film.html.</a:t>
            </a:r>
          </a:p>
          <a:p>
            <a:endParaRPr lang="en-US" sz="7200" dirty="0"/>
          </a:p>
          <a:p>
            <a:r>
              <a:rPr lang="fr-FR" sz="7200" dirty="0">
                <a:effectLst/>
              </a:rPr>
              <a:t>Sant , Gus V, </a:t>
            </a:r>
            <a:r>
              <a:rPr lang="fr-FR" sz="7200" dirty="0" err="1">
                <a:effectLst/>
              </a:rPr>
              <a:t>director</a:t>
            </a:r>
            <a:r>
              <a:rPr lang="fr-FR" sz="7200" dirty="0">
                <a:effectLst/>
              </a:rPr>
              <a:t>. </a:t>
            </a:r>
            <a:r>
              <a:rPr lang="fr-FR" sz="7200" i="1" dirty="0">
                <a:effectLst/>
              </a:rPr>
              <a:t>Netflix</a:t>
            </a:r>
            <a:r>
              <a:rPr lang="fr-FR" sz="7200" dirty="0">
                <a:effectLst/>
              </a:rPr>
              <a:t>, Netflix , 2008, www.netflix.com/watch/70100084?trackId=13752289&amp;tctx=0%2C0%2C1f5e5966d239fbfbdb371328f7d54a1a40511819%3A2587392646e5acc92a33c57764a53315da6054a2%2C%2C.</a:t>
            </a:r>
          </a:p>
          <a:p>
            <a:endParaRPr lang="en-US" dirty="0"/>
          </a:p>
        </p:txBody>
      </p:sp>
    </p:spTree>
    <p:extLst>
      <p:ext uri="{BB962C8B-B14F-4D97-AF65-F5344CB8AC3E}">
        <p14:creationId xmlns:p14="http://schemas.microsoft.com/office/powerpoint/2010/main" val="3069033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CC216-5FA5-4286-B005-4BB3ACDD0E9F}"/>
              </a:ext>
            </a:extLst>
          </p:cNvPr>
          <p:cNvSpPr>
            <a:spLocks noGrp="1"/>
          </p:cNvSpPr>
          <p:nvPr>
            <p:ph type="title"/>
          </p:nvPr>
        </p:nvSpPr>
        <p:spPr/>
        <p:txBody>
          <a:bodyPr/>
          <a:lstStyle/>
          <a:p>
            <a:r>
              <a:rPr lang="en-US" dirty="0"/>
              <a:t>Synopsis </a:t>
            </a:r>
          </a:p>
        </p:txBody>
      </p:sp>
      <p:sp>
        <p:nvSpPr>
          <p:cNvPr id="4" name="Text Placeholder 3">
            <a:extLst>
              <a:ext uri="{FF2B5EF4-FFF2-40B4-BE49-F238E27FC236}">
                <a16:creationId xmlns:a16="http://schemas.microsoft.com/office/drawing/2014/main" id="{4E9AD088-C099-46E0-8E78-D22298E5906B}"/>
              </a:ext>
            </a:extLst>
          </p:cNvPr>
          <p:cNvSpPr>
            <a:spLocks noGrp="1"/>
          </p:cNvSpPr>
          <p:nvPr>
            <p:ph type="body" sz="half" idx="2"/>
          </p:nvPr>
        </p:nvSpPr>
        <p:spPr/>
        <p:txBody>
          <a:bodyPr>
            <a:normAutofit fontScale="92500" lnSpcReduction="20000"/>
          </a:bodyPr>
          <a:lstStyle/>
          <a:p>
            <a:pPr marL="285750" indent="-285750">
              <a:buFont typeface="Arial" panose="020B0604020202020204" pitchFamily="34" charset="0"/>
              <a:buChar char="•"/>
            </a:pPr>
            <a:r>
              <a:rPr lang="en-US" dirty="0"/>
              <a:t>Director Gus Van Sant </a:t>
            </a:r>
          </a:p>
          <a:p>
            <a:pPr marL="285750" indent="-285750">
              <a:buFont typeface="Arial" panose="020B0604020202020204" pitchFamily="34" charset="0"/>
              <a:buChar char="•"/>
            </a:pPr>
            <a:r>
              <a:rPr lang="en-US" dirty="0"/>
              <a:t>Release Date: October 28</a:t>
            </a:r>
            <a:r>
              <a:rPr lang="en-US" baseline="30000" dirty="0"/>
              <a:t>th</a:t>
            </a:r>
            <a:r>
              <a:rPr lang="en-US" dirty="0"/>
              <a:t>, 2008</a:t>
            </a:r>
          </a:p>
          <a:p>
            <a:pPr marL="285750" indent="-285750">
              <a:buFont typeface="Arial" panose="020B0604020202020204" pitchFamily="34" charset="0"/>
              <a:buChar char="•"/>
            </a:pPr>
            <a:r>
              <a:rPr lang="en-US" dirty="0"/>
              <a:t>Other Popular Works of Gus: Goodwill Hunting, My Own Private Idaho, Drugstore Cowboy and To Die For</a:t>
            </a:r>
          </a:p>
          <a:p>
            <a:pPr marL="285750" indent="-285750">
              <a:buFont typeface="Arial" panose="020B0604020202020204" pitchFamily="34" charset="0"/>
              <a:buChar char="•"/>
            </a:pPr>
            <a:r>
              <a:rPr lang="en-US" dirty="0"/>
              <a:t>Main Actors: Sean Penn, James Franco, Josh Brolin, Diego Luna</a:t>
            </a:r>
          </a:p>
        </p:txBody>
      </p:sp>
      <p:pic>
        <p:nvPicPr>
          <p:cNvPr id="1026" name="Picture 2" descr="Image result for milk  cover movie">
            <a:extLst>
              <a:ext uri="{FF2B5EF4-FFF2-40B4-BE49-F238E27FC236}">
                <a16:creationId xmlns:a16="http://schemas.microsoft.com/office/drawing/2014/main" id="{01744D07-48A1-46D1-893B-65C2FF8F35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9612" y="721153"/>
            <a:ext cx="3369664" cy="4806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658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028F9-99F9-4A88-9440-52D367842ECB}"/>
              </a:ext>
            </a:extLst>
          </p:cNvPr>
          <p:cNvSpPr>
            <a:spLocks noGrp="1"/>
          </p:cNvSpPr>
          <p:nvPr>
            <p:ph type="title"/>
          </p:nvPr>
        </p:nvSpPr>
        <p:spPr/>
        <p:txBody>
          <a:bodyPr/>
          <a:lstStyle/>
          <a:p>
            <a:r>
              <a:rPr lang="en-US" dirty="0"/>
              <a:t>Mise </a:t>
            </a:r>
            <a:r>
              <a:rPr lang="en-US" dirty="0" err="1"/>
              <a:t>en</a:t>
            </a:r>
            <a:r>
              <a:rPr lang="en-US" dirty="0"/>
              <a:t> Scene </a:t>
            </a:r>
          </a:p>
        </p:txBody>
      </p:sp>
      <p:sp>
        <p:nvSpPr>
          <p:cNvPr id="4" name="Text Placeholder 3">
            <a:extLst>
              <a:ext uri="{FF2B5EF4-FFF2-40B4-BE49-F238E27FC236}">
                <a16:creationId xmlns:a16="http://schemas.microsoft.com/office/drawing/2014/main" id="{2497C42D-8C79-45D9-8E3B-46BBFEDC4FFF}"/>
              </a:ext>
            </a:extLst>
          </p:cNvPr>
          <p:cNvSpPr>
            <a:spLocks noGrp="1"/>
          </p:cNvSpPr>
          <p:nvPr>
            <p:ph type="body" sz="half" idx="2"/>
          </p:nvPr>
        </p:nvSpPr>
        <p:spPr/>
        <p:txBody>
          <a:bodyPr>
            <a:normAutofit fontScale="92500" lnSpcReduction="20000"/>
          </a:bodyPr>
          <a:lstStyle/>
          <a:p>
            <a:r>
              <a:rPr lang="en-US" dirty="0"/>
              <a:t>Right after the most emotional scene in the movie, the audience has to accept the fact that Harvey is dead.</a:t>
            </a:r>
          </a:p>
          <a:p>
            <a:endParaRPr lang="en-US" dirty="0"/>
          </a:p>
          <a:p>
            <a:r>
              <a:rPr lang="en-US" dirty="0"/>
              <a:t>The scene is set with ‘Rack Focusing, Scene and Set-Up’. These allow the viewers to see the depth of the crowd, the darkness illuminated with the vigil candles, and the crowds faces portray sadness. </a:t>
            </a:r>
          </a:p>
        </p:txBody>
      </p:sp>
      <p:pic>
        <p:nvPicPr>
          <p:cNvPr id="5" name="Picture 4">
            <a:extLst>
              <a:ext uri="{FF2B5EF4-FFF2-40B4-BE49-F238E27FC236}">
                <a16:creationId xmlns:a16="http://schemas.microsoft.com/office/drawing/2014/main" id="{83624800-93A7-494F-A24B-45E1398A3A5E}"/>
              </a:ext>
            </a:extLst>
          </p:cNvPr>
          <p:cNvPicPr>
            <a:picLocks noChangeAspect="1"/>
          </p:cNvPicPr>
          <p:nvPr/>
        </p:nvPicPr>
        <p:blipFill>
          <a:blip r:embed="rId2"/>
          <a:stretch>
            <a:fillRect/>
          </a:stretch>
        </p:blipFill>
        <p:spPr>
          <a:xfrm>
            <a:off x="7253656" y="1363688"/>
            <a:ext cx="4524085" cy="3521021"/>
          </a:xfrm>
          <a:prstGeom prst="rect">
            <a:avLst/>
          </a:prstGeom>
        </p:spPr>
      </p:pic>
    </p:spTree>
    <p:extLst>
      <p:ext uri="{BB962C8B-B14F-4D97-AF65-F5344CB8AC3E}">
        <p14:creationId xmlns:p14="http://schemas.microsoft.com/office/powerpoint/2010/main" val="771453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034ED-AB6C-4D75-87F1-BE9A6CAA64B6}"/>
              </a:ext>
            </a:extLst>
          </p:cNvPr>
          <p:cNvSpPr>
            <a:spLocks noGrp="1"/>
          </p:cNvSpPr>
          <p:nvPr>
            <p:ph type="title"/>
          </p:nvPr>
        </p:nvSpPr>
        <p:spPr/>
        <p:txBody>
          <a:bodyPr/>
          <a:lstStyle/>
          <a:p>
            <a:r>
              <a:rPr lang="en-US" dirty="0"/>
              <a:t>High Angle Shot </a:t>
            </a:r>
          </a:p>
        </p:txBody>
      </p:sp>
      <p:pic>
        <p:nvPicPr>
          <p:cNvPr id="6" name="Picture Placeholder 5" descr="A picture containing building, truck, man, front&#10;&#10;Description automatically generated">
            <a:extLst>
              <a:ext uri="{FF2B5EF4-FFF2-40B4-BE49-F238E27FC236}">
                <a16:creationId xmlns:a16="http://schemas.microsoft.com/office/drawing/2014/main" id="{AFE25ED8-3735-47B2-A80F-4B4E5D40171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9814" r="29814"/>
          <a:stretch>
            <a:fillRect/>
          </a:stretch>
        </p:blipFill>
        <p:spPr/>
      </p:pic>
      <p:sp>
        <p:nvSpPr>
          <p:cNvPr id="4" name="Text Placeholder 3">
            <a:extLst>
              <a:ext uri="{FF2B5EF4-FFF2-40B4-BE49-F238E27FC236}">
                <a16:creationId xmlns:a16="http://schemas.microsoft.com/office/drawing/2014/main" id="{E2E600B6-5F54-4919-999E-1F6EDDD98FFC}"/>
              </a:ext>
            </a:extLst>
          </p:cNvPr>
          <p:cNvSpPr>
            <a:spLocks noGrp="1"/>
          </p:cNvSpPr>
          <p:nvPr>
            <p:ph type="body" sz="half" idx="2"/>
          </p:nvPr>
        </p:nvSpPr>
        <p:spPr/>
        <p:txBody>
          <a:bodyPr>
            <a:normAutofit lnSpcReduction="10000"/>
          </a:bodyPr>
          <a:lstStyle/>
          <a:p>
            <a:r>
              <a:rPr lang="en-US" dirty="0"/>
              <a:t>The owner of the liquor store came over to give them a ‘warm welcome’ as they just officially opened Castro Cameras. </a:t>
            </a:r>
          </a:p>
          <a:p>
            <a:r>
              <a:rPr lang="en-US" dirty="0"/>
              <a:t>As they were kissing, the camera zoomed out, and a pedestrian walked by, looking away from them and towards the camera.  </a:t>
            </a:r>
          </a:p>
        </p:txBody>
      </p:sp>
    </p:spTree>
    <p:extLst>
      <p:ext uri="{BB962C8B-B14F-4D97-AF65-F5344CB8AC3E}">
        <p14:creationId xmlns:p14="http://schemas.microsoft.com/office/powerpoint/2010/main" val="332580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CB33B-DD98-4329-9072-7026E0DB4B4D}"/>
              </a:ext>
            </a:extLst>
          </p:cNvPr>
          <p:cNvSpPr>
            <a:spLocks noGrp="1"/>
          </p:cNvSpPr>
          <p:nvPr>
            <p:ph type="title"/>
          </p:nvPr>
        </p:nvSpPr>
        <p:spPr/>
        <p:txBody>
          <a:bodyPr/>
          <a:lstStyle/>
          <a:p>
            <a:r>
              <a:rPr lang="en-US" dirty="0"/>
              <a:t>Birds Eye View	</a:t>
            </a:r>
          </a:p>
        </p:txBody>
      </p:sp>
      <p:pic>
        <p:nvPicPr>
          <p:cNvPr id="5" name="Picture Placeholder 4">
            <a:extLst>
              <a:ext uri="{FF2B5EF4-FFF2-40B4-BE49-F238E27FC236}">
                <a16:creationId xmlns:a16="http://schemas.microsoft.com/office/drawing/2014/main" id="{0A52A72B-2B9B-4DFC-B06A-C9CFFBDD839C}"/>
              </a:ext>
            </a:extLst>
          </p:cNvPr>
          <p:cNvPicPr>
            <a:picLocks noGrp="1" noChangeAspect="1"/>
          </p:cNvPicPr>
          <p:nvPr>
            <p:ph type="pic" idx="1"/>
          </p:nvPr>
        </p:nvPicPr>
        <p:blipFill>
          <a:blip r:embed="rId2"/>
          <a:srcRect l="28882" r="28882"/>
          <a:stretch>
            <a:fillRect/>
          </a:stretch>
        </p:blipFill>
        <p:spPr>
          <a:prstGeom prst="rect">
            <a:avLst/>
          </a:prstGeom>
        </p:spPr>
      </p:pic>
      <p:sp>
        <p:nvSpPr>
          <p:cNvPr id="4" name="Text Placeholder 3">
            <a:extLst>
              <a:ext uri="{FF2B5EF4-FFF2-40B4-BE49-F238E27FC236}">
                <a16:creationId xmlns:a16="http://schemas.microsoft.com/office/drawing/2014/main" id="{EF014A06-8748-4817-9CE0-8574D6293EAE}"/>
              </a:ext>
            </a:extLst>
          </p:cNvPr>
          <p:cNvSpPr>
            <a:spLocks noGrp="1"/>
          </p:cNvSpPr>
          <p:nvPr>
            <p:ph type="body" sz="half" idx="2"/>
          </p:nvPr>
        </p:nvSpPr>
        <p:spPr/>
        <p:txBody>
          <a:bodyPr/>
          <a:lstStyle/>
          <a:p>
            <a:r>
              <a:rPr lang="en-US" dirty="0"/>
              <a:t>This scene is just after Harvey riding in the car before going on the stage for his public address. There was a threat of an assignation, but he proudly accepted the risk and went up.</a:t>
            </a:r>
          </a:p>
        </p:txBody>
      </p:sp>
    </p:spTree>
    <p:extLst>
      <p:ext uri="{BB962C8B-B14F-4D97-AF65-F5344CB8AC3E}">
        <p14:creationId xmlns:p14="http://schemas.microsoft.com/office/powerpoint/2010/main" val="3227555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3B68E-94B2-4FAD-B9CE-86633620D2C1}"/>
              </a:ext>
            </a:extLst>
          </p:cNvPr>
          <p:cNvSpPr>
            <a:spLocks noGrp="1"/>
          </p:cNvSpPr>
          <p:nvPr>
            <p:ph type="title"/>
          </p:nvPr>
        </p:nvSpPr>
        <p:spPr/>
        <p:txBody>
          <a:bodyPr/>
          <a:lstStyle/>
          <a:p>
            <a:r>
              <a:rPr lang="en-US" dirty="0"/>
              <a:t>Extreme Close-Up</a:t>
            </a:r>
          </a:p>
        </p:txBody>
      </p:sp>
      <p:pic>
        <p:nvPicPr>
          <p:cNvPr id="5" name="Picture Placeholder 4">
            <a:extLst>
              <a:ext uri="{FF2B5EF4-FFF2-40B4-BE49-F238E27FC236}">
                <a16:creationId xmlns:a16="http://schemas.microsoft.com/office/drawing/2014/main" id="{44CC5D53-A8A4-49A4-9BF6-855783094222}"/>
              </a:ext>
            </a:extLst>
          </p:cNvPr>
          <p:cNvPicPr>
            <a:picLocks noGrp="1" noChangeAspect="1"/>
          </p:cNvPicPr>
          <p:nvPr>
            <p:ph type="pic" idx="1"/>
          </p:nvPr>
        </p:nvPicPr>
        <p:blipFill>
          <a:blip r:embed="rId2"/>
          <a:srcRect l="31462" r="31462"/>
          <a:stretch>
            <a:fillRect/>
          </a:stretch>
        </p:blipFill>
        <p:spPr>
          <a:prstGeom prst="rect">
            <a:avLst/>
          </a:prstGeom>
        </p:spPr>
      </p:pic>
      <p:sp>
        <p:nvSpPr>
          <p:cNvPr id="4" name="Text Placeholder 3">
            <a:extLst>
              <a:ext uri="{FF2B5EF4-FFF2-40B4-BE49-F238E27FC236}">
                <a16:creationId xmlns:a16="http://schemas.microsoft.com/office/drawing/2014/main" id="{A923394E-000B-4CA0-9711-853E1FB8D767}"/>
              </a:ext>
            </a:extLst>
          </p:cNvPr>
          <p:cNvSpPr>
            <a:spLocks noGrp="1"/>
          </p:cNvSpPr>
          <p:nvPr>
            <p:ph type="body" sz="half" idx="2"/>
          </p:nvPr>
        </p:nvSpPr>
        <p:spPr/>
        <p:txBody>
          <a:bodyPr/>
          <a:lstStyle/>
          <a:p>
            <a:r>
              <a:rPr lang="en-US" dirty="0"/>
              <a:t>This scene uses the extreme close-up shot to capture the dynamic between the main character (Harvey) and his first lover (Scott) and it builds this physical and emotional tension we can see throughout the film establishing a relationship from the start</a:t>
            </a:r>
          </a:p>
        </p:txBody>
      </p:sp>
    </p:spTree>
    <p:extLst>
      <p:ext uri="{BB962C8B-B14F-4D97-AF65-F5344CB8AC3E}">
        <p14:creationId xmlns:p14="http://schemas.microsoft.com/office/powerpoint/2010/main" val="3489115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D516-00D5-4E5E-8FD2-2709471C2208}"/>
              </a:ext>
            </a:extLst>
          </p:cNvPr>
          <p:cNvSpPr>
            <a:spLocks noGrp="1"/>
          </p:cNvSpPr>
          <p:nvPr>
            <p:ph type="title"/>
          </p:nvPr>
        </p:nvSpPr>
        <p:spPr>
          <a:xfrm>
            <a:off x="1139824" y="737328"/>
            <a:ext cx="5426158" cy="1371600"/>
          </a:xfrm>
        </p:spPr>
        <p:txBody>
          <a:bodyPr/>
          <a:lstStyle/>
          <a:p>
            <a:r>
              <a:rPr lang="en-US" dirty="0"/>
              <a:t>Medium Shot</a:t>
            </a:r>
          </a:p>
        </p:txBody>
      </p:sp>
      <p:sp>
        <p:nvSpPr>
          <p:cNvPr id="4" name="Text Placeholder 3">
            <a:extLst>
              <a:ext uri="{FF2B5EF4-FFF2-40B4-BE49-F238E27FC236}">
                <a16:creationId xmlns:a16="http://schemas.microsoft.com/office/drawing/2014/main" id="{F01BB827-9052-480D-8D3C-310F27944DA2}"/>
              </a:ext>
            </a:extLst>
          </p:cNvPr>
          <p:cNvSpPr>
            <a:spLocks noGrp="1"/>
          </p:cNvSpPr>
          <p:nvPr>
            <p:ph type="body" sz="half" idx="2"/>
          </p:nvPr>
        </p:nvSpPr>
        <p:spPr>
          <a:xfrm>
            <a:off x="1139824" y="2285999"/>
            <a:ext cx="5426158" cy="1828800"/>
          </a:xfrm>
        </p:spPr>
        <p:txBody>
          <a:bodyPr/>
          <a:lstStyle/>
          <a:p>
            <a:r>
              <a:rPr lang="en-US" dirty="0"/>
              <a:t>Harvey Milk had the saying “My name is Harvey Milk and I am here to recruit you’. During the midst of the campaign, the hate mail and everything in between- he’d stay eye level and true to his support system. This scene depicts how much he really values communication and collaboration.</a:t>
            </a:r>
          </a:p>
        </p:txBody>
      </p:sp>
      <p:pic>
        <p:nvPicPr>
          <p:cNvPr id="6" name="Picture 5">
            <a:extLst>
              <a:ext uri="{FF2B5EF4-FFF2-40B4-BE49-F238E27FC236}">
                <a16:creationId xmlns:a16="http://schemas.microsoft.com/office/drawing/2014/main" id="{1BF5F523-0649-4E72-94B4-B824F54D2699}"/>
              </a:ext>
            </a:extLst>
          </p:cNvPr>
          <p:cNvPicPr>
            <a:picLocks noChangeAspect="1"/>
          </p:cNvPicPr>
          <p:nvPr/>
        </p:nvPicPr>
        <p:blipFill>
          <a:blip r:embed="rId2"/>
          <a:stretch>
            <a:fillRect/>
          </a:stretch>
        </p:blipFill>
        <p:spPr>
          <a:xfrm>
            <a:off x="6908882" y="1469036"/>
            <a:ext cx="5087403" cy="3838107"/>
          </a:xfrm>
          <a:prstGeom prst="rect">
            <a:avLst/>
          </a:prstGeom>
        </p:spPr>
      </p:pic>
    </p:spTree>
    <p:extLst>
      <p:ext uri="{BB962C8B-B14F-4D97-AF65-F5344CB8AC3E}">
        <p14:creationId xmlns:p14="http://schemas.microsoft.com/office/powerpoint/2010/main" val="2684931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336FE-8726-4A47-B295-E39CD2D1F720}"/>
              </a:ext>
            </a:extLst>
          </p:cNvPr>
          <p:cNvSpPr>
            <a:spLocks noGrp="1"/>
          </p:cNvSpPr>
          <p:nvPr>
            <p:ph type="title"/>
          </p:nvPr>
        </p:nvSpPr>
        <p:spPr/>
        <p:txBody>
          <a:bodyPr/>
          <a:lstStyle/>
          <a:p>
            <a:r>
              <a:rPr lang="en-US" dirty="0"/>
              <a:t>Reaction Shot</a:t>
            </a:r>
          </a:p>
        </p:txBody>
      </p:sp>
      <p:pic>
        <p:nvPicPr>
          <p:cNvPr id="5" name="Picture Placeholder 4">
            <a:extLst>
              <a:ext uri="{FF2B5EF4-FFF2-40B4-BE49-F238E27FC236}">
                <a16:creationId xmlns:a16="http://schemas.microsoft.com/office/drawing/2014/main" id="{63C714E0-B713-4719-B7C4-BCD5938A4DCE}"/>
              </a:ext>
            </a:extLst>
          </p:cNvPr>
          <p:cNvPicPr>
            <a:picLocks noGrp="1" noChangeAspect="1"/>
          </p:cNvPicPr>
          <p:nvPr>
            <p:ph type="pic" idx="1"/>
          </p:nvPr>
        </p:nvPicPr>
        <p:blipFill>
          <a:blip r:embed="rId2"/>
          <a:srcRect l="32309" r="32309"/>
          <a:stretch>
            <a:fillRect/>
          </a:stretch>
        </p:blipFill>
        <p:spPr>
          <a:prstGeom prst="rect">
            <a:avLst/>
          </a:prstGeom>
        </p:spPr>
      </p:pic>
      <p:sp>
        <p:nvSpPr>
          <p:cNvPr id="4" name="Text Placeholder 3">
            <a:extLst>
              <a:ext uri="{FF2B5EF4-FFF2-40B4-BE49-F238E27FC236}">
                <a16:creationId xmlns:a16="http://schemas.microsoft.com/office/drawing/2014/main" id="{AD3B4366-0F35-4D02-9C11-DCA92CBAC78A}"/>
              </a:ext>
            </a:extLst>
          </p:cNvPr>
          <p:cNvSpPr>
            <a:spLocks noGrp="1"/>
          </p:cNvSpPr>
          <p:nvPr>
            <p:ph type="body" sz="half" idx="2"/>
          </p:nvPr>
        </p:nvSpPr>
        <p:spPr/>
        <p:txBody>
          <a:bodyPr/>
          <a:lstStyle/>
          <a:p>
            <a:r>
              <a:rPr lang="en-US" dirty="0"/>
              <a:t>As Harvey comes out to approach the crowd on market street, this is a representation of his character. Instead of celebrating with just his colleagues and team, he goes into the street. He is out there to stand along side those who are on his side for the movement, and who are supporting him.</a:t>
            </a:r>
          </a:p>
        </p:txBody>
      </p:sp>
    </p:spTree>
    <p:extLst>
      <p:ext uri="{BB962C8B-B14F-4D97-AF65-F5344CB8AC3E}">
        <p14:creationId xmlns:p14="http://schemas.microsoft.com/office/powerpoint/2010/main" val="3119622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3AAA5-7CDF-4F9A-A556-099F09015DA1}"/>
              </a:ext>
            </a:extLst>
          </p:cNvPr>
          <p:cNvSpPr>
            <a:spLocks noGrp="1"/>
          </p:cNvSpPr>
          <p:nvPr>
            <p:ph type="title"/>
          </p:nvPr>
        </p:nvSpPr>
        <p:spPr>
          <a:xfrm>
            <a:off x="780978" y="996950"/>
            <a:ext cx="5426158" cy="1371600"/>
          </a:xfrm>
        </p:spPr>
        <p:txBody>
          <a:bodyPr/>
          <a:lstStyle/>
          <a:p>
            <a:r>
              <a:rPr lang="en-US" dirty="0"/>
              <a:t>Over-the-shoulder shot</a:t>
            </a:r>
          </a:p>
        </p:txBody>
      </p:sp>
      <p:sp>
        <p:nvSpPr>
          <p:cNvPr id="4" name="Text Placeholder 3">
            <a:extLst>
              <a:ext uri="{FF2B5EF4-FFF2-40B4-BE49-F238E27FC236}">
                <a16:creationId xmlns:a16="http://schemas.microsoft.com/office/drawing/2014/main" id="{268D359C-CA36-4215-8670-E88EC026A7F1}"/>
              </a:ext>
            </a:extLst>
          </p:cNvPr>
          <p:cNvSpPr>
            <a:spLocks noGrp="1"/>
          </p:cNvSpPr>
          <p:nvPr>
            <p:ph type="body" sz="half" idx="2"/>
          </p:nvPr>
        </p:nvSpPr>
        <p:spPr>
          <a:xfrm>
            <a:off x="928088" y="2514600"/>
            <a:ext cx="5426158" cy="1828800"/>
          </a:xfrm>
        </p:spPr>
        <p:txBody>
          <a:bodyPr/>
          <a:lstStyle/>
          <a:p>
            <a:r>
              <a:rPr lang="en-US" dirty="0"/>
              <a:t>Harvey Milk was invited to the baptism of Dan White’s child, where Harvey was pulled aside, where Dan falsely offers to team up. They were interrupted by his wife, who disapproved of the conversation while in church for a baptism.</a:t>
            </a:r>
          </a:p>
        </p:txBody>
      </p:sp>
      <p:pic>
        <p:nvPicPr>
          <p:cNvPr id="5" name="Picture 4">
            <a:extLst>
              <a:ext uri="{FF2B5EF4-FFF2-40B4-BE49-F238E27FC236}">
                <a16:creationId xmlns:a16="http://schemas.microsoft.com/office/drawing/2014/main" id="{84BBEFBD-C857-4EA0-BBBF-6A2603C07A2B}"/>
              </a:ext>
            </a:extLst>
          </p:cNvPr>
          <p:cNvPicPr>
            <a:picLocks noChangeAspect="1"/>
          </p:cNvPicPr>
          <p:nvPr/>
        </p:nvPicPr>
        <p:blipFill>
          <a:blip r:embed="rId2"/>
          <a:stretch>
            <a:fillRect/>
          </a:stretch>
        </p:blipFill>
        <p:spPr>
          <a:xfrm>
            <a:off x="6354246" y="1753953"/>
            <a:ext cx="5537722" cy="4122191"/>
          </a:xfrm>
          <a:prstGeom prst="rect">
            <a:avLst/>
          </a:prstGeom>
        </p:spPr>
      </p:pic>
    </p:spTree>
    <p:extLst>
      <p:ext uri="{BB962C8B-B14F-4D97-AF65-F5344CB8AC3E}">
        <p14:creationId xmlns:p14="http://schemas.microsoft.com/office/powerpoint/2010/main" val="341277702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docProps/app.xml><?xml version="1.0" encoding="utf-8"?>
<Properties xmlns="http://schemas.openxmlformats.org/officeDocument/2006/extended-properties" xmlns:vt="http://schemas.openxmlformats.org/officeDocument/2006/docPropsVTypes">
  <Template>TM03457496[[fn=Parallax]]</Template>
  <TotalTime>204</TotalTime>
  <Words>641</Words>
  <Application>Microsoft Office PowerPoint</Application>
  <PresentationFormat>Widescreen</PresentationFormat>
  <Paragraphs>37</Paragraphs>
  <Slides>13</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Corbel</vt:lpstr>
      <vt:lpstr>Parallax</vt:lpstr>
      <vt:lpstr>Milk</vt:lpstr>
      <vt:lpstr>Synopsis </vt:lpstr>
      <vt:lpstr>Mise en Scene </vt:lpstr>
      <vt:lpstr>High Angle Shot </vt:lpstr>
      <vt:lpstr>Birds Eye View </vt:lpstr>
      <vt:lpstr>Extreme Close-Up</vt:lpstr>
      <vt:lpstr>Medium Shot</vt:lpstr>
      <vt:lpstr>Reaction Shot</vt:lpstr>
      <vt:lpstr>Over-the-shoulder shot</vt:lpstr>
      <vt:lpstr>Dolly/ Tracking Shot </vt:lpstr>
      <vt:lpstr>Point-of-View</vt:lpstr>
      <vt:lpstr>Thank You!</vt:lpstr>
      <vt:lpstr>Works Cited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Milk</dc:title>
  <dc:creator>Richard Warren</dc:creator>
  <cp:lastModifiedBy>KimHeng Huy</cp:lastModifiedBy>
  <cp:revision>18</cp:revision>
  <dcterms:created xsi:type="dcterms:W3CDTF">2020-01-02T01:39:07Z</dcterms:created>
  <dcterms:modified xsi:type="dcterms:W3CDTF">2021-02-23T00:16:21Z</dcterms:modified>
</cp:coreProperties>
</file>